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95" r:id="rId2"/>
    <p:sldId id="283" r:id="rId3"/>
    <p:sldId id="297" r:id="rId4"/>
    <p:sldId id="258" r:id="rId5"/>
    <p:sldId id="298" r:id="rId6"/>
    <p:sldId id="302" r:id="rId7"/>
    <p:sldId id="303" r:id="rId8"/>
    <p:sldId id="304" r:id="rId9"/>
    <p:sldId id="286" r:id="rId10"/>
    <p:sldId id="287" r:id="rId11"/>
    <p:sldId id="269" r:id="rId12"/>
    <p:sldId id="291" r:id="rId13"/>
    <p:sldId id="292" r:id="rId14"/>
    <p:sldId id="290" r:id="rId15"/>
    <p:sldId id="293" r:id="rId16"/>
    <p:sldId id="299" r:id="rId17"/>
    <p:sldId id="300" r:id="rId18"/>
    <p:sldId id="294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EE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2007" autoAdjust="0"/>
  </p:normalViewPr>
  <p:slideViewPr>
    <p:cSldViewPr snapToGrid="0">
      <p:cViewPr>
        <p:scale>
          <a:sx n="70" d="100"/>
          <a:sy n="70" d="100"/>
        </p:scale>
        <p:origin x="-744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4D6D93-8246-48AA-B309-F7255F854092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D6B6D-2678-42F4-82DE-D4A28D13CD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5177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Note conjecture comme images centrées</a:t>
            </a:r>
            <a:r>
              <a:rPr lang="fr-FR" baseline="0" dirty="0" smtClean="0"/>
              <a:t> normées . </a:t>
            </a:r>
            <a:r>
              <a:rPr lang="fr-FR" baseline="0" dirty="0" err="1" smtClean="0"/>
              <a:t>We’ll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see</a:t>
            </a:r>
            <a:r>
              <a:rPr lang="fr-FR" baseline="0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5894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4 plus mal identifié et 7 asse</a:t>
            </a:r>
            <a:r>
              <a:rPr lang="fr-FR" baseline="0" dirty="0" smtClean="0"/>
              <a:t>z mal identifié juste après 4 et 8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67055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6 est le mieux identifiés et ca explique le pic : il doit avoir quelques très rares erreurs d’où l’effet pic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Moins le cas pour 1 ceci dit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67055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Voyons si le but de la méthode est atteinte : que les images rejetées ne</a:t>
            </a:r>
            <a:r>
              <a:rPr lang="fr-FR" baseline="0" dirty="0" smtClean="0"/>
              <a:t> soient pas « communément reconnues » pour un œil humain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6705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Limite de la programmation impérative ?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5373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Un seul exemple graphique dans le rapport est-ce assez ?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5373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Un seul exemple graphique dans le rapport </a:t>
            </a:r>
            <a:r>
              <a:rPr lang="fr-FR" smtClean="0"/>
              <a:t>est-ce assez ?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53730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 livre de Lars </a:t>
            </a:r>
            <a:r>
              <a:rPr lang="fr-F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Elden</a:t>
            </a:r>
            <a:r>
              <a:rPr lang="fr-F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mentionne une précision de 96,9 %</a:t>
            </a:r>
          </a:p>
          <a:p>
            <a:r>
              <a:rPr lang="fr-F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Nos précisions oscillent alors entre 96,08 % et 97,38 % - des valeurs comparables à celle mentionnée par Lars </a:t>
            </a:r>
            <a:r>
              <a:rPr lang="fr-F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Elden</a:t>
            </a:r>
            <a:r>
              <a:rPr lang="fr-F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endParaRPr lang="fr-F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fr-F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Les chiffres 1 et 6 ont une précision de plus de 98 %. Il s’agit des deux chiffres les mieux identifiés par notre </a:t>
            </a:r>
            <a:r>
              <a:rPr lang="fr-F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algo</a:t>
            </a:r>
            <a:endParaRPr lang="fr-F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fr-F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l’inverse, le chiffre 4 semble être le plus mal identifié par notre algorithme (moins de 95 % de précision pour l’ensemble des transformations)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2810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2810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X trans présente la majorité</a:t>
            </a:r>
            <a:r>
              <a:rPr lang="fr-FR" baseline="0" dirty="0" smtClean="0"/>
              <a:t> des meilleures précision par chiffre (notamment pour 0,1,3,4,5,6)</a:t>
            </a:r>
          </a:p>
          <a:p>
            <a:endParaRPr lang="fr-FR" baseline="0" dirty="0" smtClean="0"/>
          </a:p>
          <a:p>
            <a:r>
              <a:rPr lang="fr-FR" baseline="0" dirty="0" smtClean="0"/>
              <a:t>Rotation ne présente presque aucune des meilleures précision par chiffre et pourtant 2</a:t>
            </a:r>
            <a:r>
              <a:rPr lang="fr-FR" baseline="30000" dirty="0" smtClean="0"/>
              <a:t>e</a:t>
            </a:r>
            <a:r>
              <a:rPr lang="fr-FR" baseline="0" dirty="0" smtClean="0"/>
              <a:t> du classement en moyenne ! </a:t>
            </a:r>
            <a:endParaRPr lang="fr-FR" dirty="0" smtClean="0"/>
          </a:p>
          <a:p>
            <a:endParaRPr lang="fr-FR" dirty="0" smtClean="0"/>
          </a:p>
          <a:p>
            <a:r>
              <a:rPr lang="fr-FR" b="1" dirty="0" smtClean="0"/>
              <a:t>Images normalisées centrées donc logique que</a:t>
            </a:r>
            <a:r>
              <a:rPr lang="fr-FR" b="1" baseline="0" dirty="0" smtClean="0"/>
              <a:t> la translation </a:t>
            </a:r>
            <a:r>
              <a:rPr lang="fr-FR" b="1" baseline="0" dirty="0" err="1" smtClean="0"/>
              <a:t>Oy</a:t>
            </a:r>
            <a:r>
              <a:rPr lang="fr-FR" b="1" baseline="0" dirty="0" smtClean="0"/>
              <a:t>, le </a:t>
            </a:r>
            <a:r>
              <a:rPr lang="fr-FR" b="1" baseline="0" dirty="0" err="1" smtClean="0"/>
              <a:t>scaling</a:t>
            </a:r>
            <a:r>
              <a:rPr lang="fr-FR" b="1" baseline="0" dirty="0" smtClean="0"/>
              <a:t> (et le </a:t>
            </a:r>
            <a:r>
              <a:rPr lang="fr-FR" b="1" baseline="0" dirty="0" err="1" smtClean="0"/>
              <a:t>thickening</a:t>
            </a:r>
            <a:r>
              <a:rPr lang="fr-FR" b="1" baseline="0" dirty="0" smtClean="0"/>
              <a:t> ? ) soient dans les dernières mais pourquoi la translation </a:t>
            </a:r>
            <a:r>
              <a:rPr lang="fr-FR" b="1" baseline="0" dirty="0" err="1" smtClean="0"/>
              <a:t>Ox</a:t>
            </a:r>
            <a:r>
              <a:rPr lang="fr-FR" b="1" baseline="0" dirty="0" smtClean="0"/>
              <a:t> est-elle la meilleure ? Dure de conclure quant à notre conjecture </a:t>
            </a:r>
          </a:p>
          <a:p>
            <a:endParaRPr lang="fr-FR" b="1" baseline="0" dirty="0" smtClean="0"/>
          </a:p>
          <a:p>
            <a:r>
              <a:rPr lang="fr-FR" b="1" baseline="0" dirty="0" err="1" smtClean="0"/>
              <a:t>Algo</a:t>
            </a:r>
            <a:r>
              <a:rPr lang="fr-FR" b="1" baseline="0" dirty="0" smtClean="0"/>
              <a:t> qui testerait meilleur chiffre pour chaque transfo : beaucoup trop couteux ? </a:t>
            </a:r>
            <a:endParaRPr lang="fr-FR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2810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6705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Execution</a:t>
            </a:r>
            <a:r>
              <a:rPr lang="fr-FR" dirty="0" smtClean="0"/>
              <a:t> </a:t>
            </a:r>
            <a:r>
              <a:rPr lang="fr-FR" dirty="0" err="1" smtClean="0"/>
              <a:t>delicate</a:t>
            </a:r>
            <a:endParaRPr lang="fr-FR" dirty="0" smtClean="0"/>
          </a:p>
          <a:p>
            <a:r>
              <a:rPr lang="fr-FR" dirty="0" smtClean="0"/>
              <a:t>1 et 6 mieux identifiés</a:t>
            </a:r>
          </a:p>
          <a:p>
            <a:r>
              <a:rPr lang="fr-FR" dirty="0" smtClean="0"/>
              <a:t>4 plus mal identifié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D6B6D-2678-42F4-82DE-D4A28D13CD94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6705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0084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1598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393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475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1579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9993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7327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4598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5185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9519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0602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73068-18C6-4A86-A1B6-41AF228E406C}" type="datetimeFigureOut">
              <a:rPr lang="fr-FR" smtClean="0"/>
              <a:t>05/05/2021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F6FAF-5CE2-4CE7-88FC-68063AD30B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7019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36445"/>
            <a:ext cx="12351224" cy="8201213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242293"/>
            <a:ext cx="10515600" cy="1325563"/>
          </a:xfrm>
        </p:spPr>
        <p:txBody>
          <a:bodyPr/>
          <a:lstStyle/>
          <a:p>
            <a:r>
              <a:rPr lang="fr-FR" b="1" dirty="0" smtClean="0">
                <a:solidFill>
                  <a:srgbClr val="0070C0"/>
                </a:solidFill>
              </a:rPr>
              <a:t>Avancées des dernières semaines </a:t>
            </a:r>
            <a:endParaRPr lang="fr-FR" b="1" dirty="0">
              <a:solidFill>
                <a:srgbClr val="0070C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1696" y="122830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6554337" y="5907296"/>
            <a:ext cx="56240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4000" b="1" dirty="0" smtClean="0">
                <a:solidFill>
                  <a:srgbClr val="0070C0"/>
                </a:solidFill>
              </a:rPr>
              <a:t>Groupe 8</a:t>
            </a:r>
          </a:p>
          <a:p>
            <a:pPr algn="r"/>
            <a:r>
              <a:rPr lang="fr-FR" sz="3000" b="1" dirty="0" smtClean="0">
                <a:solidFill>
                  <a:srgbClr val="0070C0"/>
                </a:solidFill>
              </a:rPr>
              <a:t>Session 5</a:t>
            </a:r>
          </a:p>
          <a:p>
            <a:pPr algn="r"/>
            <a:r>
              <a:rPr lang="fr-FR" sz="3000" b="1" dirty="0" smtClean="0">
                <a:solidFill>
                  <a:srgbClr val="0070C0"/>
                </a:solidFill>
              </a:rPr>
              <a:t>22 avril </a:t>
            </a:r>
            <a:endParaRPr lang="fr-FR" sz="3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87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45741" y="-95630"/>
            <a:ext cx="11818963" cy="1325563"/>
          </a:xfrm>
        </p:spPr>
        <p:txBody>
          <a:bodyPr>
            <a:normAutofit/>
          </a:bodyPr>
          <a:lstStyle/>
          <a:p>
            <a:r>
              <a:rPr lang="fr-FR" sz="3600" b="1" dirty="0" smtClean="0">
                <a:solidFill>
                  <a:srgbClr val="0070C0"/>
                </a:solidFill>
              </a:rPr>
              <a:t>Impact des 7 transformations considérées sur un même chiffre </a:t>
            </a:r>
            <a:endParaRPr lang="fr-FR" sz="3600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41696" y="914396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16"/>
          <a:stretch/>
        </p:blipFill>
        <p:spPr>
          <a:xfrm>
            <a:off x="6380329" y="990644"/>
            <a:ext cx="5218941" cy="431269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488"/>
          <a:stretch/>
        </p:blipFill>
        <p:spPr>
          <a:xfrm>
            <a:off x="317053" y="1107101"/>
            <a:ext cx="5237586" cy="5750899"/>
          </a:xfrm>
          <a:prstGeom prst="rect">
            <a:avLst/>
          </a:prstGeom>
        </p:spPr>
      </p:pic>
      <p:cxnSp>
        <p:nvCxnSpPr>
          <p:cNvPr id="11" name="Connecteur droit 10"/>
          <p:cNvCxnSpPr/>
          <p:nvPr/>
        </p:nvCxnSpPr>
        <p:spPr>
          <a:xfrm>
            <a:off x="5970896" y="1269243"/>
            <a:ext cx="0" cy="528168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6284794" y="5568285"/>
            <a:ext cx="58071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Pour chaque transformation, représentation </a:t>
            </a:r>
            <a:r>
              <a:rPr lang="fr-FR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d’un chiffre, </a:t>
            </a:r>
            <a:r>
              <a:rPr lang="fr-FR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 </a:t>
            </a:r>
            <a:r>
              <a:rPr lang="fr-FR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sa dérivée </a:t>
            </a:r>
            <a:r>
              <a:rPr lang="fr-FR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et de deux transformations de signe opposé</a:t>
            </a:r>
          </a:p>
        </p:txBody>
      </p:sp>
    </p:spTree>
    <p:extLst>
      <p:ext uri="{BB962C8B-B14F-4D97-AF65-F5344CB8AC3E}">
        <p14:creationId xmlns:p14="http://schemas.microsoft.com/office/powerpoint/2010/main" val="282531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69056" y="685288"/>
            <a:ext cx="109728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Distance </a:t>
            </a:r>
            <a:r>
              <a:rPr lang="en-US" b="1" dirty="0" err="1" smtClean="0">
                <a:solidFill>
                  <a:srgbClr val="0070C0"/>
                </a:solidFill>
              </a:rPr>
              <a:t>tangente</a:t>
            </a:r>
            <a:r>
              <a:rPr lang="en-US" b="1" dirty="0">
                <a:solidFill>
                  <a:srgbClr val="0070C0"/>
                </a:solidFill>
              </a:rPr>
              <a:t> </a:t>
            </a:r>
            <a:r>
              <a:rPr lang="en-US" b="1" dirty="0" smtClean="0">
                <a:solidFill>
                  <a:srgbClr val="0070C0"/>
                </a:solidFill>
              </a:rPr>
              <a:t>– </a:t>
            </a:r>
            <a:r>
              <a:rPr lang="en-US" b="1" dirty="0" err="1" smtClean="0">
                <a:solidFill>
                  <a:srgbClr val="0070C0"/>
                </a:solidFill>
              </a:rPr>
              <a:t>Analyse</a:t>
            </a:r>
            <a:r>
              <a:rPr lang="en-US" b="1" dirty="0" smtClean="0">
                <a:solidFill>
                  <a:srgbClr val="0070C0"/>
                </a:solidFill>
              </a:rPr>
              <a:t> (</a:t>
            </a:r>
            <a:r>
              <a:rPr lang="en-US" b="1" dirty="0" err="1" smtClean="0">
                <a:solidFill>
                  <a:srgbClr val="0070C0"/>
                </a:solidFill>
              </a:rPr>
              <a:t>calcul</a:t>
            </a:r>
            <a:r>
              <a:rPr lang="en-US" b="1" dirty="0" smtClean="0">
                <a:solidFill>
                  <a:srgbClr val="0070C0"/>
                </a:solidFill>
              </a:rPr>
              <a:t> de </a:t>
            </a:r>
            <a:r>
              <a:rPr lang="en-US" b="1" dirty="0" err="1" smtClean="0">
                <a:solidFill>
                  <a:srgbClr val="0070C0"/>
                </a:solidFill>
              </a:rPr>
              <a:t>précision</a:t>
            </a:r>
            <a:r>
              <a:rPr lang="en-US" b="1" dirty="0" smtClean="0">
                <a:solidFill>
                  <a:srgbClr val="0070C0"/>
                </a:solidFill>
              </a:rPr>
              <a:t>)</a:t>
            </a:r>
            <a:br>
              <a:rPr lang="en-US" b="1" dirty="0" smtClean="0">
                <a:solidFill>
                  <a:srgbClr val="0070C0"/>
                </a:solidFill>
              </a:rPr>
            </a:br>
            <a:r>
              <a:rPr lang="en-US" sz="2200" b="1" dirty="0" smtClean="0">
                <a:solidFill>
                  <a:srgbClr val="0070C0"/>
                </a:solidFill>
              </a:rPr>
              <a:t/>
            </a:r>
            <a:br>
              <a:rPr lang="en-US" sz="2200" b="1" dirty="0" smtClean="0">
                <a:solidFill>
                  <a:srgbClr val="0070C0"/>
                </a:solidFill>
              </a:rPr>
            </a:br>
            <a:r>
              <a:rPr lang="en-US" sz="31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fr-FR" sz="3100" dirty="0"/>
          </a:p>
        </p:txBody>
      </p:sp>
      <p:sp>
        <p:nvSpPr>
          <p:cNvPr id="6" name="Rectangle 5"/>
          <p:cNvSpPr/>
          <p:nvPr/>
        </p:nvSpPr>
        <p:spPr>
          <a:xfrm>
            <a:off x="941696" y="122830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14" y="1307381"/>
            <a:ext cx="9745264" cy="5550619"/>
          </a:xfrm>
        </p:spPr>
      </p:pic>
    </p:spTree>
    <p:extLst>
      <p:ext uri="{BB962C8B-B14F-4D97-AF65-F5344CB8AC3E}">
        <p14:creationId xmlns:p14="http://schemas.microsoft.com/office/powerpoint/2010/main" val="224956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69056" y="685288"/>
            <a:ext cx="109728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Distance </a:t>
            </a:r>
            <a:r>
              <a:rPr lang="en-US" b="1" dirty="0" err="1" smtClean="0">
                <a:solidFill>
                  <a:srgbClr val="0070C0"/>
                </a:solidFill>
              </a:rPr>
              <a:t>tangente</a:t>
            </a:r>
            <a:r>
              <a:rPr lang="en-US" b="1" dirty="0">
                <a:solidFill>
                  <a:srgbClr val="0070C0"/>
                </a:solidFill>
              </a:rPr>
              <a:t> </a:t>
            </a:r>
            <a:r>
              <a:rPr lang="en-US" b="1" dirty="0" smtClean="0">
                <a:solidFill>
                  <a:srgbClr val="0070C0"/>
                </a:solidFill>
              </a:rPr>
              <a:t>– </a:t>
            </a:r>
            <a:r>
              <a:rPr lang="en-US" b="1" dirty="0" err="1" smtClean="0">
                <a:solidFill>
                  <a:srgbClr val="0070C0"/>
                </a:solidFill>
              </a:rPr>
              <a:t>Analyse</a:t>
            </a:r>
            <a:r>
              <a:rPr lang="en-US" b="1" dirty="0" smtClean="0">
                <a:solidFill>
                  <a:srgbClr val="0070C0"/>
                </a:solidFill>
              </a:rPr>
              <a:t> (</a:t>
            </a:r>
            <a:r>
              <a:rPr lang="en-US" b="1" dirty="0" err="1" smtClean="0">
                <a:solidFill>
                  <a:srgbClr val="0070C0"/>
                </a:solidFill>
              </a:rPr>
              <a:t>calcul</a:t>
            </a:r>
            <a:r>
              <a:rPr lang="en-US" b="1" dirty="0" smtClean="0">
                <a:solidFill>
                  <a:srgbClr val="0070C0"/>
                </a:solidFill>
              </a:rPr>
              <a:t> de </a:t>
            </a:r>
            <a:r>
              <a:rPr lang="en-US" b="1" dirty="0" err="1" smtClean="0">
                <a:solidFill>
                  <a:srgbClr val="0070C0"/>
                </a:solidFill>
              </a:rPr>
              <a:t>précision</a:t>
            </a:r>
            <a:r>
              <a:rPr lang="en-US" b="1" dirty="0" smtClean="0">
                <a:solidFill>
                  <a:srgbClr val="0070C0"/>
                </a:solidFill>
              </a:rPr>
              <a:t>)</a:t>
            </a:r>
            <a:br>
              <a:rPr lang="en-US" b="1" dirty="0" smtClean="0">
                <a:solidFill>
                  <a:srgbClr val="0070C0"/>
                </a:solidFill>
              </a:rPr>
            </a:br>
            <a:r>
              <a:rPr lang="en-US" sz="2200" b="1" dirty="0" smtClean="0">
                <a:solidFill>
                  <a:srgbClr val="0070C0"/>
                </a:solidFill>
              </a:rPr>
              <a:t/>
            </a:r>
            <a:br>
              <a:rPr lang="en-US" sz="2200" b="1" dirty="0" smtClean="0">
                <a:solidFill>
                  <a:srgbClr val="0070C0"/>
                </a:solidFill>
              </a:rPr>
            </a:br>
            <a:r>
              <a:rPr lang="en-US" sz="31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fr-FR" sz="3100" dirty="0"/>
          </a:p>
        </p:txBody>
      </p:sp>
      <p:sp>
        <p:nvSpPr>
          <p:cNvPr id="6" name="Rectangle 5"/>
          <p:cNvSpPr/>
          <p:nvPr/>
        </p:nvSpPr>
        <p:spPr>
          <a:xfrm>
            <a:off x="941696" y="122830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853" y="1589292"/>
            <a:ext cx="8226024" cy="4866099"/>
          </a:xfrm>
        </p:spPr>
      </p:pic>
    </p:spTree>
    <p:extLst>
      <p:ext uri="{BB962C8B-B14F-4D97-AF65-F5344CB8AC3E}">
        <p14:creationId xmlns:p14="http://schemas.microsoft.com/office/powerpoint/2010/main" val="135723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69056" y="685288"/>
            <a:ext cx="109728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Distance </a:t>
            </a:r>
            <a:r>
              <a:rPr lang="en-US" b="1" dirty="0" err="1" smtClean="0">
                <a:solidFill>
                  <a:srgbClr val="0070C0"/>
                </a:solidFill>
              </a:rPr>
              <a:t>tangente</a:t>
            </a:r>
            <a:r>
              <a:rPr lang="en-US" b="1" dirty="0">
                <a:solidFill>
                  <a:srgbClr val="0070C0"/>
                </a:solidFill>
              </a:rPr>
              <a:t> </a:t>
            </a:r>
            <a:r>
              <a:rPr lang="en-US" b="1" dirty="0" smtClean="0">
                <a:solidFill>
                  <a:srgbClr val="0070C0"/>
                </a:solidFill>
              </a:rPr>
              <a:t>– </a:t>
            </a:r>
            <a:r>
              <a:rPr lang="en-US" b="1" dirty="0" err="1" smtClean="0">
                <a:solidFill>
                  <a:srgbClr val="0070C0"/>
                </a:solidFill>
              </a:rPr>
              <a:t>Analyse</a:t>
            </a:r>
            <a:r>
              <a:rPr lang="en-US" b="1" dirty="0" smtClean="0">
                <a:solidFill>
                  <a:srgbClr val="0070C0"/>
                </a:solidFill>
              </a:rPr>
              <a:t> (</a:t>
            </a:r>
            <a:r>
              <a:rPr lang="en-US" b="1" dirty="0" err="1" smtClean="0">
                <a:solidFill>
                  <a:srgbClr val="0070C0"/>
                </a:solidFill>
              </a:rPr>
              <a:t>calcul</a:t>
            </a:r>
            <a:r>
              <a:rPr lang="en-US" b="1" dirty="0" smtClean="0">
                <a:solidFill>
                  <a:srgbClr val="0070C0"/>
                </a:solidFill>
              </a:rPr>
              <a:t> de </a:t>
            </a:r>
            <a:r>
              <a:rPr lang="en-US" b="1" dirty="0" err="1" smtClean="0">
                <a:solidFill>
                  <a:srgbClr val="0070C0"/>
                </a:solidFill>
              </a:rPr>
              <a:t>précision</a:t>
            </a:r>
            <a:r>
              <a:rPr lang="en-US" b="1" dirty="0" smtClean="0">
                <a:solidFill>
                  <a:srgbClr val="0070C0"/>
                </a:solidFill>
              </a:rPr>
              <a:t>)</a:t>
            </a:r>
            <a:br>
              <a:rPr lang="en-US" b="1" dirty="0" smtClean="0">
                <a:solidFill>
                  <a:srgbClr val="0070C0"/>
                </a:solidFill>
              </a:rPr>
            </a:br>
            <a:r>
              <a:rPr lang="en-US" sz="2200" b="1" dirty="0" smtClean="0">
                <a:solidFill>
                  <a:srgbClr val="0070C0"/>
                </a:solidFill>
              </a:rPr>
              <a:t/>
            </a:r>
            <a:br>
              <a:rPr lang="en-US" sz="2200" b="1" dirty="0" smtClean="0">
                <a:solidFill>
                  <a:srgbClr val="0070C0"/>
                </a:solidFill>
              </a:rPr>
            </a:br>
            <a:r>
              <a:rPr lang="en-US" sz="31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fr-FR" sz="3100" dirty="0"/>
          </a:p>
        </p:txBody>
      </p:sp>
      <p:sp>
        <p:nvSpPr>
          <p:cNvPr id="6" name="Rectangle 5"/>
          <p:cNvSpPr/>
          <p:nvPr/>
        </p:nvSpPr>
        <p:spPr>
          <a:xfrm>
            <a:off x="941696" y="122830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9067637"/>
              </p:ext>
            </p:extLst>
          </p:nvPr>
        </p:nvGraphicFramePr>
        <p:xfrm>
          <a:off x="545910" y="545908"/>
          <a:ext cx="11106438" cy="60282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94425"/>
                <a:gridCol w="4512013"/>
              </a:tblGrid>
              <a:tr h="813328">
                <a:tc>
                  <a:txBody>
                    <a:bodyPr/>
                    <a:lstStyle/>
                    <a:p>
                      <a:pPr algn="ctr"/>
                      <a:r>
                        <a:rPr lang="fr-FR" sz="2200" dirty="0" smtClean="0"/>
                        <a:t>Transformation</a:t>
                      </a:r>
                      <a:endParaRPr lang="fr-FR" sz="2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200" dirty="0" smtClean="0"/>
                        <a:t>Précision </a:t>
                      </a:r>
                    </a:p>
                    <a:p>
                      <a:pPr algn="ctr"/>
                      <a:r>
                        <a:rPr lang="fr-FR" sz="2200" dirty="0" smtClean="0"/>
                        <a:t>(arrondie au centième)</a:t>
                      </a:r>
                      <a:endParaRPr lang="fr-FR" sz="2200" dirty="0"/>
                    </a:p>
                  </a:txBody>
                  <a:tcPr/>
                </a:tc>
              </a:tr>
              <a:tr h="813328">
                <a:tc>
                  <a:txBody>
                    <a:bodyPr/>
                    <a:lstStyle/>
                    <a:p>
                      <a:r>
                        <a:rPr lang="fr-FR" sz="2200" b="1" dirty="0" smtClean="0"/>
                        <a:t>Précision de</a:t>
                      </a:r>
                      <a:r>
                        <a:rPr lang="fr-FR" sz="2200" b="1" baseline="0" dirty="0" smtClean="0"/>
                        <a:t> l’algorithme considérant toutes les transformations à la fois</a:t>
                      </a:r>
                      <a:endParaRPr lang="fr-FR" sz="2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200" b="1" dirty="0" smtClean="0"/>
                        <a:t>98.18 %</a:t>
                      </a:r>
                      <a:endParaRPr lang="fr-FR" sz="2200" b="1" dirty="0"/>
                    </a:p>
                  </a:txBody>
                  <a:tcPr/>
                </a:tc>
              </a:tr>
              <a:tr h="734409">
                <a:tc>
                  <a:txBody>
                    <a:bodyPr/>
                    <a:lstStyle/>
                    <a:p>
                      <a:r>
                        <a:rPr lang="fr-FR" sz="2200" b="1" dirty="0" smtClean="0"/>
                        <a:t>Précision</a:t>
                      </a:r>
                      <a:r>
                        <a:rPr lang="fr-FR" sz="2200" b="1" baseline="0" dirty="0" smtClean="0"/>
                        <a:t> obtenue en gardant la m</a:t>
                      </a:r>
                      <a:r>
                        <a:rPr lang="fr-FR" sz="2200" b="1" dirty="0" smtClean="0"/>
                        <a:t>eilleure précision obtenue par chiffre par transformation</a:t>
                      </a:r>
                      <a:endParaRPr lang="fr-FR" sz="2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200" b="1" dirty="0" smtClean="0"/>
                        <a:t>97.88 %</a:t>
                      </a:r>
                      <a:endParaRPr lang="fr-FR" sz="2200" b="1" dirty="0"/>
                    </a:p>
                  </a:txBody>
                  <a:tcPr/>
                </a:tc>
              </a:tr>
              <a:tr h="519936">
                <a:tc>
                  <a:txBody>
                    <a:bodyPr/>
                    <a:lstStyle/>
                    <a:p>
                      <a:r>
                        <a:rPr lang="fr-FR" sz="2200" dirty="0" smtClean="0"/>
                        <a:t>Translation d’axe (</a:t>
                      </a:r>
                      <a:r>
                        <a:rPr lang="fr-FR" sz="2200" dirty="0" err="1" smtClean="0"/>
                        <a:t>Ox</a:t>
                      </a:r>
                      <a:r>
                        <a:rPr lang="fr-FR" sz="2200" dirty="0" smtClean="0"/>
                        <a:t>)</a:t>
                      </a:r>
                      <a:endParaRPr lang="fr-FR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200" dirty="0" smtClean="0"/>
                        <a:t>97.38 %</a:t>
                      </a:r>
                      <a:endParaRPr lang="fr-FR" sz="2200" dirty="0"/>
                    </a:p>
                  </a:txBody>
                  <a:tcPr/>
                </a:tc>
              </a:tr>
              <a:tr h="519936">
                <a:tc>
                  <a:txBody>
                    <a:bodyPr/>
                    <a:lstStyle/>
                    <a:p>
                      <a:r>
                        <a:rPr lang="fr-FR" sz="2200" dirty="0" smtClean="0"/>
                        <a:t>Rotation</a:t>
                      </a:r>
                      <a:endParaRPr lang="fr-FR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200" dirty="0" smtClean="0"/>
                        <a:t>97.19</a:t>
                      </a:r>
                      <a:r>
                        <a:rPr lang="fr-FR" sz="2200" baseline="0" dirty="0" smtClean="0"/>
                        <a:t> %</a:t>
                      </a:r>
                      <a:endParaRPr lang="fr-FR" sz="2200" dirty="0"/>
                    </a:p>
                  </a:txBody>
                  <a:tcPr/>
                </a:tc>
              </a:tr>
              <a:tr h="519936">
                <a:tc>
                  <a:txBody>
                    <a:bodyPr/>
                    <a:lstStyle/>
                    <a:p>
                      <a:r>
                        <a:rPr lang="fr-FR" sz="2200" dirty="0" smtClean="0"/>
                        <a:t>Transformation</a:t>
                      </a:r>
                      <a:r>
                        <a:rPr lang="fr-FR" sz="2200" baseline="0" dirty="0" smtClean="0"/>
                        <a:t> parallèle hyperbolique (TPH)</a:t>
                      </a:r>
                      <a:endParaRPr lang="fr-FR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200" dirty="0" smtClean="0"/>
                        <a:t>97.11 %</a:t>
                      </a:r>
                      <a:endParaRPr lang="fr-FR" sz="2200" dirty="0"/>
                    </a:p>
                  </a:txBody>
                  <a:tcPr/>
                </a:tc>
              </a:tr>
              <a:tr h="5199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200" dirty="0" smtClean="0"/>
                        <a:t>Translation d’axe (</a:t>
                      </a:r>
                      <a:r>
                        <a:rPr lang="fr-FR" sz="2200" dirty="0" err="1" smtClean="0"/>
                        <a:t>Oy</a:t>
                      </a:r>
                      <a:r>
                        <a:rPr lang="fr-FR" sz="2200" dirty="0" smtClean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200" dirty="0" smtClean="0"/>
                        <a:t>97.01 %</a:t>
                      </a:r>
                      <a:endParaRPr lang="fr-FR" sz="2200" dirty="0"/>
                    </a:p>
                  </a:txBody>
                  <a:tcPr/>
                </a:tc>
              </a:tr>
              <a:tr h="519936">
                <a:tc>
                  <a:txBody>
                    <a:bodyPr/>
                    <a:lstStyle/>
                    <a:p>
                      <a:r>
                        <a:rPr lang="fr-FR" sz="2200" dirty="0" smtClean="0"/>
                        <a:t>Mise à l’échelle (</a:t>
                      </a:r>
                      <a:r>
                        <a:rPr lang="fr-FR" sz="2200" dirty="0" err="1" smtClean="0"/>
                        <a:t>Scaling</a:t>
                      </a:r>
                      <a:r>
                        <a:rPr lang="fr-FR" sz="2200" dirty="0" smtClean="0"/>
                        <a:t>)</a:t>
                      </a:r>
                      <a:endParaRPr lang="fr-FR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200" dirty="0" smtClean="0"/>
                        <a:t>96.91 %</a:t>
                      </a:r>
                      <a:endParaRPr lang="fr-FR" sz="2200" dirty="0"/>
                    </a:p>
                  </a:txBody>
                  <a:tcPr/>
                </a:tc>
              </a:tr>
              <a:tr h="519936">
                <a:tc>
                  <a:txBody>
                    <a:bodyPr/>
                    <a:lstStyle/>
                    <a:p>
                      <a:r>
                        <a:rPr lang="fr-FR" sz="2200" dirty="0" smtClean="0"/>
                        <a:t>Transformation</a:t>
                      </a:r>
                      <a:r>
                        <a:rPr lang="fr-FR" sz="2200" baseline="0" dirty="0" smtClean="0"/>
                        <a:t> diagonale hyperbolique (TDH)</a:t>
                      </a:r>
                      <a:endParaRPr lang="fr-FR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200" dirty="0" smtClean="0"/>
                        <a:t>96.76 %</a:t>
                      </a:r>
                      <a:endParaRPr lang="fr-FR" sz="2200" dirty="0"/>
                    </a:p>
                  </a:txBody>
                  <a:tcPr/>
                </a:tc>
              </a:tr>
              <a:tr h="519936">
                <a:tc>
                  <a:txBody>
                    <a:bodyPr/>
                    <a:lstStyle/>
                    <a:p>
                      <a:r>
                        <a:rPr lang="fr-FR" sz="2200" dirty="0" err="1" smtClean="0"/>
                        <a:t>Thickening</a:t>
                      </a:r>
                      <a:endParaRPr lang="fr-FR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200" dirty="0" smtClean="0"/>
                        <a:t>96.08 %</a:t>
                      </a:r>
                      <a:endParaRPr lang="fr-FR" sz="2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429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à coins arrondis 10"/>
          <p:cNvSpPr/>
          <p:nvPr/>
        </p:nvSpPr>
        <p:spPr>
          <a:xfrm>
            <a:off x="6967180" y="4742259"/>
            <a:ext cx="4913198" cy="16786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92536" y="1825625"/>
            <a:ext cx="5589896" cy="4351338"/>
          </a:xfrm>
        </p:spPr>
        <p:txBody>
          <a:bodyPr>
            <a:normAutofit fontScale="92500" lnSpcReduction="10000"/>
          </a:bodyPr>
          <a:lstStyle/>
          <a:p>
            <a:r>
              <a:rPr lang="fr-FR" dirty="0" smtClean="0"/>
              <a:t>Cas optimal de la méthode </a:t>
            </a:r>
            <a:r>
              <a:rPr lang="fr-FR" dirty="0" err="1" smtClean="0"/>
              <a:t>centroïdes</a:t>
            </a:r>
            <a:r>
              <a:rPr lang="fr-FR" dirty="0" smtClean="0"/>
              <a:t>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FR" dirty="0" smtClean="0"/>
              <a:t>Précision: 82.51 %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FR" dirty="0" smtClean="0"/>
              <a:t>Taux d’erreur: 17.49 %</a:t>
            </a:r>
          </a:p>
          <a:p>
            <a:endParaRPr lang="fr-FR" dirty="0" smtClean="0"/>
          </a:p>
          <a:p>
            <a:r>
              <a:rPr lang="fr-FR" dirty="0" smtClean="0"/>
              <a:t>Cas </a:t>
            </a:r>
            <a:r>
              <a:rPr lang="fr-FR" dirty="0"/>
              <a:t>optimal de la </a:t>
            </a:r>
            <a:r>
              <a:rPr lang="fr-FR" dirty="0" smtClean="0"/>
              <a:t>SVD: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FR" dirty="0" smtClean="0"/>
              <a:t>Précision: 95.56 </a:t>
            </a:r>
            <a:r>
              <a:rPr lang="fr-FR" dirty="0"/>
              <a:t>% </a:t>
            </a:r>
            <a:endParaRPr lang="fr-FR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fr-FR" dirty="0" smtClean="0"/>
              <a:t>Taux d’erreur: 4.44 % </a:t>
            </a:r>
          </a:p>
          <a:p>
            <a:endParaRPr lang="fr-FR" dirty="0" smtClean="0"/>
          </a:p>
          <a:p>
            <a:r>
              <a:rPr lang="fr-FR" dirty="0"/>
              <a:t>C</a:t>
            </a:r>
            <a:r>
              <a:rPr lang="fr-FR" dirty="0" smtClean="0"/>
              <a:t>as optimal de la distance tangente: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FR" dirty="0" smtClean="0"/>
              <a:t>Précision: 97.88 %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FR" dirty="0" smtClean="0"/>
              <a:t>Taux d’erreur: 2.12 %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  <p:cxnSp>
        <p:nvCxnSpPr>
          <p:cNvPr id="5" name="Connecteur droit 4"/>
          <p:cNvCxnSpPr/>
          <p:nvPr/>
        </p:nvCxnSpPr>
        <p:spPr>
          <a:xfrm>
            <a:off x="6414448" y="1856096"/>
            <a:ext cx="13648" cy="45648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869056" y="357736"/>
            <a:ext cx="10972800" cy="1143000"/>
          </a:xfrm>
        </p:spPr>
        <p:txBody>
          <a:bodyPr>
            <a:normAutofit/>
          </a:bodyPr>
          <a:lstStyle/>
          <a:p>
            <a:r>
              <a:rPr lang="en-US" sz="4000" b="1" dirty="0" err="1" smtClean="0">
                <a:solidFill>
                  <a:srgbClr val="0070C0"/>
                </a:solidFill>
              </a:rPr>
              <a:t>Comparaison</a:t>
            </a:r>
            <a:r>
              <a:rPr lang="en-US" sz="4000" b="1" dirty="0" smtClean="0">
                <a:solidFill>
                  <a:srgbClr val="0070C0"/>
                </a:solidFill>
              </a:rPr>
              <a:t> de la </a:t>
            </a:r>
            <a:r>
              <a:rPr lang="en-US" sz="4000" b="1" dirty="0" err="1" smtClean="0">
                <a:solidFill>
                  <a:srgbClr val="0070C0"/>
                </a:solidFill>
              </a:rPr>
              <a:t>précision</a:t>
            </a:r>
            <a:r>
              <a:rPr lang="en-US" sz="4000" b="1" dirty="0" smtClean="0">
                <a:solidFill>
                  <a:srgbClr val="0070C0"/>
                </a:solidFill>
              </a:rPr>
              <a:t> </a:t>
            </a:r>
            <a:r>
              <a:rPr lang="en-US" sz="4000" b="1" dirty="0" err="1" smtClean="0">
                <a:solidFill>
                  <a:srgbClr val="0070C0"/>
                </a:solidFill>
              </a:rPr>
              <a:t>nos</a:t>
            </a:r>
            <a:r>
              <a:rPr lang="en-US" sz="4000" b="1" dirty="0" smtClean="0">
                <a:solidFill>
                  <a:srgbClr val="0070C0"/>
                </a:solidFill>
              </a:rPr>
              <a:t> 3 </a:t>
            </a:r>
            <a:r>
              <a:rPr lang="en-US" sz="4000" b="1" dirty="0" err="1" smtClean="0">
                <a:solidFill>
                  <a:srgbClr val="0070C0"/>
                </a:solidFill>
              </a:rPr>
              <a:t>méthodes</a:t>
            </a:r>
            <a:endParaRPr lang="fr-FR" sz="4000" dirty="0"/>
          </a:p>
        </p:txBody>
      </p:sp>
      <p:sp>
        <p:nvSpPr>
          <p:cNvPr id="7" name="Rectangle 6"/>
          <p:cNvSpPr/>
          <p:nvPr/>
        </p:nvSpPr>
        <p:spPr>
          <a:xfrm>
            <a:off x="941696" y="122830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/>
              <p:cNvSpPr txBox="1"/>
              <p:nvPr/>
            </p:nvSpPr>
            <p:spPr>
              <a:xfrm>
                <a:off x="7014945" y="2061317"/>
                <a:ext cx="4708481" cy="6146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400" dirty="0" smtClean="0"/>
                  <a:t>Or, on a 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sz="240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fr-FR" sz="2400" b="0" i="1" smtClean="0">
                            <a:latin typeface="Cambria Math"/>
                          </a:rPr>
                          <m:t>17.49</m:t>
                        </m:r>
                      </m:num>
                      <m:den>
                        <m:r>
                          <a:rPr lang="fr-FR" sz="2400" b="0" i="1" smtClean="0">
                            <a:latin typeface="Cambria Math"/>
                          </a:rPr>
                          <m:t>2.12</m:t>
                        </m:r>
                      </m:den>
                    </m:f>
                  </m:oMath>
                </a14:m>
                <a:r>
                  <a:rPr lang="fr-FR" sz="2400" dirty="0" smtClean="0"/>
                  <a:t> ≈ 8.25 </a:t>
                </a:r>
                <a:endParaRPr lang="fr-FR" sz="2400" dirty="0"/>
              </a:p>
            </p:txBody>
          </p:sp>
        </mc:Choice>
        <mc:Fallback xmlns="">
          <p:sp>
            <p:nvSpPr>
              <p:cNvPr id="8" name="ZoneTexte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4945" y="2061317"/>
                <a:ext cx="4708481" cy="614655"/>
              </a:xfrm>
              <a:prstGeom prst="rect">
                <a:avLst/>
              </a:prstGeom>
              <a:blipFill rotWithShape="1">
                <a:blip r:embed="rId3"/>
                <a:stretch>
                  <a:fillRect b="-990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ZoneTexte 8"/>
              <p:cNvSpPr txBox="1"/>
              <p:nvPr/>
            </p:nvSpPr>
            <p:spPr>
              <a:xfrm>
                <a:off x="7014946" y="3446348"/>
                <a:ext cx="4708482" cy="6230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400" dirty="0"/>
                  <a:t> Or on a :</a:t>
                </a:r>
                <a:r>
                  <a:rPr lang="fr-FR" sz="2400" dirty="0" smtClean="0"/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sz="2400" i="1">
                            <a:latin typeface="Cambria Math"/>
                          </a:rPr>
                        </m:ctrlPr>
                      </m:fPr>
                      <m:num>
                        <m:r>
                          <a:rPr lang="fr-FR" sz="2400">
                            <a:latin typeface="Cambria Math"/>
                          </a:rPr>
                          <m:t>4.44</m:t>
                        </m:r>
                      </m:num>
                      <m:den>
                        <m:r>
                          <a:rPr lang="fr-FR" sz="2400">
                            <a:latin typeface="Cambria Math"/>
                          </a:rPr>
                          <m:t>2.12</m:t>
                        </m:r>
                      </m:den>
                    </m:f>
                  </m:oMath>
                </a14:m>
                <a:r>
                  <a:rPr lang="fr-FR" sz="2400" dirty="0"/>
                  <a:t> </a:t>
                </a:r>
                <a:r>
                  <a:rPr lang="fr-FR" sz="2400" dirty="0" smtClean="0"/>
                  <a:t>≈ 2.09</a:t>
                </a:r>
                <a:endParaRPr lang="fr-FR" dirty="0"/>
              </a:p>
            </p:txBody>
          </p:sp>
        </mc:Choice>
        <mc:Fallback xmlns="">
          <p:sp>
            <p:nvSpPr>
              <p:cNvPr id="9" name="ZoneTexte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4946" y="3446348"/>
                <a:ext cx="4708482" cy="623056"/>
              </a:xfrm>
              <a:prstGeom prst="rect">
                <a:avLst/>
              </a:prstGeom>
              <a:blipFill rotWithShape="1">
                <a:blip r:embed="rId4"/>
                <a:stretch>
                  <a:fillRect b="-873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ZoneTexte 11"/>
          <p:cNvSpPr txBox="1"/>
          <p:nvPr/>
        </p:nvSpPr>
        <p:spPr>
          <a:xfrm>
            <a:off x="6967180" y="4769551"/>
            <a:ext cx="5418164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 </a:t>
            </a:r>
            <a:r>
              <a:rPr lang="fr-FR" sz="2400" dirty="0" smtClean="0">
                <a:solidFill>
                  <a:schemeClr val="bg1"/>
                </a:solidFill>
              </a:rPr>
              <a:t>La distance tangente (avec 10 000 données au lieu de 70 000) est donc :</a:t>
            </a:r>
          </a:p>
          <a:p>
            <a:r>
              <a:rPr lang="fr-FR" sz="2400" dirty="0" smtClean="0">
                <a:solidFill>
                  <a:schemeClr val="bg1"/>
                </a:solidFill>
              </a:rPr>
              <a:t>+</a:t>
            </a:r>
            <a:r>
              <a:rPr lang="fr-FR" sz="2400" b="1" dirty="0" smtClean="0">
                <a:solidFill>
                  <a:schemeClr val="bg1"/>
                </a:solidFill>
              </a:rPr>
              <a:t>2 fois plus précise que la SVD </a:t>
            </a:r>
          </a:p>
          <a:p>
            <a:r>
              <a:rPr lang="fr-FR" sz="2400" dirty="0" smtClean="0">
                <a:solidFill>
                  <a:schemeClr val="bg1"/>
                </a:solidFill>
              </a:rPr>
              <a:t>+</a:t>
            </a:r>
            <a:r>
              <a:rPr lang="fr-FR" sz="2400" b="1" dirty="0" smtClean="0">
                <a:solidFill>
                  <a:schemeClr val="bg1"/>
                </a:solidFill>
              </a:rPr>
              <a:t>8 fois plus précise que les </a:t>
            </a:r>
            <a:r>
              <a:rPr lang="fr-FR" sz="2400" b="1" dirty="0" err="1" smtClean="0">
                <a:solidFill>
                  <a:schemeClr val="bg1"/>
                </a:solidFill>
              </a:rPr>
              <a:t>centroïdes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3" name="Rectangle à coins arrondis 12"/>
          <p:cNvSpPr/>
          <p:nvPr/>
        </p:nvSpPr>
        <p:spPr>
          <a:xfrm>
            <a:off x="7014945" y="2006725"/>
            <a:ext cx="4708482" cy="75012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à coins arrondis 13"/>
          <p:cNvSpPr/>
          <p:nvPr/>
        </p:nvSpPr>
        <p:spPr>
          <a:xfrm>
            <a:off x="7014945" y="3382815"/>
            <a:ext cx="4708482" cy="75012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947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869056" y="180312"/>
            <a:ext cx="10972800" cy="114300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0070C0"/>
                </a:solidFill>
              </a:rPr>
              <a:t>Matrices de confusion</a:t>
            </a:r>
            <a:endParaRPr lang="fr-FR" sz="4000" dirty="0"/>
          </a:p>
        </p:txBody>
      </p:sp>
      <p:sp>
        <p:nvSpPr>
          <p:cNvPr id="7" name="Rectangle 6"/>
          <p:cNvSpPr/>
          <p:nvPr/>
        </p:nvSpPr>
        <p:spPr>
          <a:xfrm>
            <a:off x="941696" y="1050876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100"/>
          <a:stretch/>
        </p:blipFill>
        <p:spPr>
          <a:xfrm>
            <a:off x="28245" y="1294490"/>
            <a:ext cx="6112119" cy="5388361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469"/>
          <a:stretch/>
        </p:blipFill>
        <p:spPr>
          <a:xfrm>
            <a:off x="6240251" y="1287667"/>
            <a:ext cx="5960069" cy="3555245"/>
          </a:xfrm>
          <a:prstGeom prst="rect">
            <a:avLst/>
          </a:prstGeom>
        </p:spPr>
      </p:pic>
      <p:cxnSp>
        <p:nvCxnSpPr>
          <p:cNvPr id="14" name="Connecteur droit 13"/>
          <p:cNvCxnSpPr/>
          <p:nvPr/>
        </p:nvCxnSpPr>
        <p:spPr>
          <a:xfrm>
            <a:off x="6199307" y="1405719"/>
            <a:ext cx="0" cy="50906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895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869056" y="180312"/>
            <a:ext cx="10972800" cy="114300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0070C0"/>
                </a:solidFill>
              </a:rPr>
              <a:t>Matrices de confusion</a:t>
            </a:r>
            <a:endParaRPr lang="fr-FR" sz="4000" dirty="0"/>
          </a:p>
        </p:txBody>
      </p:sp>
      <p:sp>
        <p:nvSpPr>
          <p:cNvPr id="7" name="Rectangle 6"/>
          <p:cNvSpPr/>
          <p:nvPr/>
        </p:nvSpPr>
        <p:spPr>
          <a:xfrm>
            <a:off x="941696" y="1050876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46" r="50000" b="40100"/>
          <a:stretch/>
        </p:blipFill>
        <p:spPr>
          <a:xfrm>
            <a:off x="232958" y="1971758"/>
            <a:ext cx="5883003" cy="354193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9469" b="20265"/>
          <a:stretch/>
        </p:blipFill>
        <p:spPr>
          <a:xfrm>
            <a:off x="6080079" y="1958110"/>
            <a:ext cx="5914875" cy="352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66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869056" y="180312"/>
            <a:ext cx="10972800" cy="114300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0070C0"/>
                </a:solidFill>
              </a:rPr>
              <a:t>Matrices de confusion</a:t>
            </a:r>
            <a:endParaRPr lang="fr-FR" sz="4000" dirty="0"/>
          </a:p>
        </p:txBody>
      </p:sp>
      <p:sp>
        <p:nvSpPr>
          <p:cNvPr id="7" name="Rectangle 6"/>
          <p:cNvSpPr/>
          <p:nvPr/>
        </p:nvSpPr>
        <p:spPr>
          <a:xfrm>
            <a:off x="941696" y="1050876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09" r="-3368" b="80315"/>
          <a:stretch/>
        </p:blipFill>
        <p:spPr>
          <a:xfrm>
            <a:off x="-4" y="1871110"/>
            <a:ext cx="6540787" cy="3492461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469" r="50000" b="20265"/>
          <a:stretch/>
        </p:blipFill>
        <p:spPr>
          <a:xfrm>
            <a:off x="6096046" y="1830166"/>
            <a:ext cx="6055010" cy="361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530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869056" y="180312"/>
            <a:ext cx="10972800" cy="1143000"/>
          </a:xfrm>
        </p:spPr>
        <p:txBody>
          <a:bodyPr>
            <a:normAutofit/>
          </a:bodyPr>
          <a:lstStyle/>
          <a:p>
            <a:r>
              <a:rPr lang="en-US" sz="4000" b="1" dirty="0" err="1">
                <a:solidFill>
                  <a:srgbClr val="0070C0"/>
                </a:solidFill>
              </a:rPr>
              <a:t>C</a:t>
            </a:r>
            <a:r>
              <a:rPr lang="en-US" sz="4000" b="1" dirty="0" err="1" smtClean="0">
                <a:solidFill>
                  <a:srgbClr val="0070C0"/>
                </a:solidFill>
              </a:rPr>
              <a:t>hiffres</a:t>
            </a:r>
            <a:r>
              <a:rPr lang="en-US" sz="4000" b="1" dirty="0" smtClean="0">
                <a:solidFill>
                  <a:srgbClr val="0070C0"/>
                </a:solidFill>
              </a:rPr>
              <a:t> mal </a:t>
            </a:r>
            <a:r>
              <a:rPr lang="en-US" sz="4000" b="1" dirty="0" err="1" smtClean="0">
                <a:solidFill>
                  <a:srgbClr val="0070C0"/>
                </a:solidFill>
              </a:rPr>
              <a:t>identifiés</a:t>
            </a:r>
            <a:r>
              <a:rPr lang="en-US" sz="4000" b="1" dirty="0" smtClean="0">
                <a:solidFill>
                  <a:srgbClr val="0070C0"/>
                </a:solidFill>
              </a:rPr>
              <a:t> </a:t>
            </a:r>
            <a:endParaRPr lang="fr-FR" sz="4000" dirty="0"/>
          </a:p>
        </p:txBody>
      </p:sp>
      <p:sp>
        <p:nvSpPr>
          <p:cNvPr id="7" name="Rectangle 6"/>
          <p:cNvSpPr/>
          <p:nvPr/>
        </p:nvSpPr>
        <p:spPr>
          <a:xfrm>
            <a:off x="941696" y="1050876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/>
          <p:cNvSpPr txBox="1"/>
          <p:nvPr/>
        </p:nvSpPr>
        <p:spPr>
          <a:xfrm>
            <a:off x="0" y="5685525"/>
            <a:ext cx="121226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Visualisation des 30 chiffres (sur les 2000 données de test) qui ont été </a:t>
            </a:r>
          </a:p>
          <a:p>
            <a:pPr algn="ctr"/>
            <a:r>
              <a:rPr lang="fr-F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mal identifiés par l’ensemble de nos 7 transformations</a:t>
            </a:r>
            <a:endParaRPr lang="fr-FR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5641" y="1096595"/>
            <a:ext cx="14438193" cy="481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63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242293"/>
            <a:ext cx="10515600" cy="1325563"/>
          </a:xfrm>
        </p:spPr>
        <p:txBody>
          <a:bodyPr/>
          <a:lstStyle/>
          <a:p>
            <a:r>
              <a:rPr lang="fr-FR" b="1" dirty="0" smtClean="0">
                <a:solidFill>
                  <a:srgbClr val="0070C0"/>
                </a:solidFill>
              </a:rPr>
              <a:t>Avancées des dernières semaines </a:t>
            </a:r>
            <a:endParaRPr lang="fr-FR" b="1" dirty="0">
              <a:solidFill>
                <a:srgbClr val="0070C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730089"/>
            <a:ext cx="10515600" cy="484813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200" b="1" dirty="0" smtClean="0"/>
              <a:t>Rapport Overleaf</a:t>
            </a:r>
            <a:endParaRPr lang="fr-FR" sz="4200" dirty="0" smtClean="0"/>
          </a:p>
          <a:p>
            <a:r>
              <a:rPr lang="fr-FR" sz="2900" dirty="0" smtClean="0"/>
              <a:t>Sessions </a:t>
            </a:r>
            <a:r>
              <a:rPr lang="fr-FR" sz="2900" dirty="0"/>
              <a:t>de correction collective sur la base de vos </a:t>
            </a:r>
            <a:r>
              <a:rPr lang="fr-FR" sz="2900" dirty="0" smtClean="0"/>
              <a:t>retours</a:t>
            </a:r>
          </a:p>
          <a:p>
            <a:pPr marL="0" indent="0">
              <a:buNone/>
            </a:pPr>
            <a:endParaRPr lang="en-US" sz="2900" b="1" dirty="0" smtClean="0"/>
          </a:p>
          <a:p>
            <a:pPr marL="0" indent="0">
              <a:buNone/>
            </a:pPr>
            <a:r>
              <a:rPr lang="en-US" sz="4100" b="1" dirty="0" smtClean="0"/>
              <a:t>SVD</a:t>
            </a:r>
            <a:endParaRPr lang="en-US" b="1" dirty="0" smtClean="0"/>
          </a:p>
          <a:p>
            <a:r>
              <a:rPr lang="en-US" dirty="0" err="1" smtClean="0"/>
              <a:t>Ajout</a:t>
            </a:r>
            <a:r>
              <a:rPr lang="en-US" dirty="0" smtClean="0"/>
              <a:t> du test </a:t>
            </a:r>
            <a:r>
              <a:rPr lang="en-US" dirty="0" err="1" smtClean="0"/>
              <a:t>d’Overfit</a:t>
            </a:r>
            <a:endParaRPr lang="en-US" dirty="0"/>
          </a:p>
          <a:p>
            <a:pPr marL="0" indent="0">
              <a:buNone/>
            </a:pPr>
            <a:endParaRPr lang="fr-FR" b="1" u="sng" dirty="0"/>
          </a:p>
          <a:p>
            <a:pPr marL="0" indent="0">
              <a:buNone/>
            </a:pPr>
            <a:r>
              <a:rPr lang="en-US" sz="4100" b="1" dirty="0" err="1" smtClean="0"/>
              <a:t>Méthode</a:t>
            </a:r>
            <a:r>
              <a:rPr lang="en-US" sz="4100" b="1" dirty="0" smtClean="0"/>
              <a:t> de la distance </a:t>
            </a:r>
            <a:r>
              <a:rPr lang="en-US" sz="4100" b="1" dirty="0" err="1" smtClean="0"/>
              <a:t>tangente</a:t>
            </a:r>
            <a:endParaRPr lang="en-US" sz="4100" b="1" dirty="0"/>
          </a:p>
          <a:p>
            <a:r>
              <a:rPr lang="fr-FR" dirty="0"/>
              <a:t>Particularités de cette </a:t>
            </a:r>
            <a:r>
              <a:rPr lang="fr-FR" dirty="0" smtClean="0"/>
              <a:t>méthode</a:t>
            </a:r>
          </a:p>
          <a:p>
            <a:r>
              <a:rPr lang="fr-FR" dirty="0" smtClean="0"/>
              <a:t>Etude des transformations </a:t>
            </a:r>
          </a:p>
          <a:p>
            <a:r>
              <a:rPr lang="fr-FR" dirty="0" smtClean="0"/>
              <a:t>Analyse : calculs de précision et matrices de confusion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941696" y="122830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086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41696" y="2766929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>
                <a:solidFill>
                  <a:srgbClr val="0070C0"/>
                </a:solidFill>
              </a:rPr>
              <a:t>SVD</a:t>
            </a:r>
            <a:r>
              <a:rPr lang="en-US" sz="2700" b="1" dirty="0" smtClean="0">
                <a:solidFill>
                  <a:srgbClr val="0070C0"/>
                </a:solidFill>
              </a:rPr>
              <a:t/>
            </a:r>
            <a:br>
              <a:rPr lang="en-US" sz="2700" b="1" dirty="0" smtClean="0">
                <a:solidFill>
                  <a:srgbClr val="0070C0"/>
                </a:solidFill>
              </a:rPr>
            </a:b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</a:b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1091821" y="2470238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1091821" y="376905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544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à coins arrondis 9"/>
          <p:cNvSpPr/>
          <p:nvPr/>
        </p:nvSpPr>
        <p:spPr>
          <a:xfrm>
            <a:off x="300247" y="4148919"/>
            <a:ext cx="3179933" cy="20608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199" y="54235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>
                <a:solidFill>
                  <a:srgbClr val="0070C0"/>
                </a:solidFill>
              </a:rPr>
              <a:t>SVD – Test </a:t>
            </a:r>
            <a:r>
              <a:rPr lang="en-US" b="1" dirty="0" err="1" smtClean="0">
                <a:solidFill>
                  <a:srgbClr val="0070C0"/>
                </a:solidFill>
              </a:rPr>
              <a:t>d’Overfit</a:t>
            </a:r>
            <a:r>
              <a:rPr lang="en-US" sz="2700" b="1" dirty="0" smtClean="0">
                <a:solidFill>
                  <a:srgbClr val="0070C0"/>
                </a:solidFill>
              </a:rPr>
              <a:t/>
            </a:r>
            <a:br>
              <a:rPr lang="en-US" sz="2700" b="1" dirty="0" smtClean="0">
                <a:solidFill>
                  <a:srgbClr val="0070C0"/>
                </a:solidFill>
              </a:rPr>
            </a:b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</a:b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941696" y="122830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395785" y="1719619"/>
            <a:ext cx="3029803" cy="4621120"/>
          </a:xfrm>
        </p:spPr>
        <p:txBody>
          <a:bodyPr>
            <a:normAutofit fontScale="85000" lnSpcReduction="10000"/>
          </a:bodyPr>
          <a:lstStyle/>
          <a:p>
            <a:r>
              <a:rPr lang="fr-FR" dirty="0" smtClean="0"/>
              <a:t>Calcul de précision pour </a:t>
            </a:r>
            <a:r>
              <a:rPr lang="fr-FR" dirty="0" err="1" smtClean="0"/>
              <a:t>k</a:t>
            </a:r>
            <a:r>
              <a:rPr lang="fr-FR" sz="1900" dirty="0" err="1" smtClean="0"/>
              <a:t>optimal</a:t>
            </a:r>
            <a:r>
              <a:rPr lang="fr-FR" dirty="0" smtClean="0"/>
              <a:t>=28</a:t>
            </a:r>
          </a:p>
          <a:p>
            <a:endParaRPr lang="fr-FR" dirty="0"/>
          </a:p>
          <a:p>
            <a:r>
              <a:rPr lang="fr-FR" dirty="0" smtClean="0"/>
              <a:t>Données de </a:t>
            </a:r>
            <a:r>
              <a:rPr lang="fr-FR" dirty="0"/>
              <a:t>test </a:t>
            </a:r>
            <a:r>
              <a:rPr lang="fr-FR" dirty="0" smtClean="0"/>
              <a:t>prises au sein de la </a:t>
            </a:r>
            <a:r>
              <a:rPr lang="fr-FR" dirty="0"/>
              <a:t>base </a:t>
            </a:r>
            <a:r>
              <a:rPr lang="fr-FR" dirty="0" smtClean="0"/>
              <a:t>d'apprentissage</a:t>
            </a:r>
          </a:p>
          <a:p>
            <a:endParaRPr lang="fr-FR" dirty="0"/>
          </a:p>
          <a:p>
            <a:r>
              <a:rPr lang="fr-FR" dirty="0" smtClean="0">
                <a:solidFill>
                  <a:schemeClr val="bg1"/>
                </a:solidFill>
              </a:rPr>
              <a:t>Les précision </a:t>
            </a:r>
            <a:r>
              <a:rPr lang="fr-FR" dirty="0">
                <a:solidFill>
                  <a:schemeClr val="bg1"/>
                </a:solidFill>
              </a:rPr>
              <a:t>obtenues </a:t>
            </a:r>
            <a:r>
              <a:rPr lang="fr-FR" dirty="0" smtClean="0">
                <a:solidFill>
                  <a:schemeClr val="bg1"/>
                </a:solidFill>
              </a:rPr>
              <a:t>donnent</a:t>
            </a:r>
            <a:r>
              <a:rPr lang="fr-FR" dirty="0">
                <a:solidFill>
                  <a:schemeClr val="bg1"/>
                </a:solidFill>
              </a:rPr>
              <a:t>, pour chaque chiffre, </a:t>
            </a:r>
            <a:r>
              <a:rPr lang="fr-FR" b="1" dirty="0">
                <a:solidFill>
                  <a:schemeClr val="bg1"/>
                </a:solidFill>
              </a:rPr>
              <a:t>à moins de </a:t>
            </a:r>
            <a:r>
              <a:rPr lang="fr-FR" b="1" dirty="0" smtClean="0">
                <a:solidFill>
                  <a:schemeClr val="bg1"/>
                </a:solidFill>
              </a:rPr>
              <a:t>1,57 % </a:t>
            </a:r>
            <a:r>
              <a:rPr lang="fr-FR" b="1" dirty="0">
                <a:solidFill>
                  <a:schemeClr val="bg1"/>
                </a:solidFill>
              </a:rPr>
              <a:t>de différence </a:t>
            </a:r>
            <a:r>
              <a:rPr lang="fr-FR" b="1" dirty="0" smtClean="0">
                <a:solidFill>
                  <a:schemeClr val="bg1"/>
                </a:solidFill>
              </a:rPr>
              <a:t>près, </a:t>
            </a:r>
            <a:r>
              <a:rPr lang="fr-FR" b="1" dirty="0">
                <a:solidFill>
                  <a:schemeClr val="bg1"/>
                </a:solidFill>
              </a:rPr>
              <a:t>les mêmes </a:t>
            </a:r>
            <a:r>
              <a:rPr lang="fr-FR" b="1" dirty="0" smtClean="0">
                <a:solidFill>
                  <a:schemeClr val="bg1"/>
                </a:solidFill>
              </a:rPr>
              <a:t>résultats</a:t>
            </a:r>
            <a:endParaRPr lang="fr-FR" b="1" dirty="0">
              <a:solidFill>
                <a:schemeClr val="bg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896" y="1625126"/>
            <a:ext cx="8328047" cy="423206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9" name="ZoneTexte 8"/>
          <p:cNvSpPr txBox="1"/>
          <p:nvPr/>
        </p:nvSpPr>
        <p:spPr>
          <a:xfrm>
            <a:off x="3582537" y="5857189"/>
            <a:ext cx="8532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bg1">
                    <a:lumMod val="50000"/>
                  </a:schemeClr>
                </a:solidFill>
              </a:rPr>
              <a:t>Estimation </a:t>
            </a:r>
            <a:r>
              <a:rPr lang="fr-FR" sz="2400" dirty="0">
                <a:solidFill>
                  <a:schemeClr val="bg1">
                    <a:lumMod val="50000"/>
                  </a:schemeClr>
                </a:solidFill>
              </a:rPr>
              <a:t>de la précision de la SVD par chiffre (pour </a:t>
            </a:r>
            <a:r>
              <a:rPr lang="fr-FR" sz="2400" dirty="0" err="1" smtClean="0">
                <a:solidFill>
                  <a:schemeClr val="bg1">
                    <a:lumMod val="50000"/>
                  </a:schemeClr>
                </a:solidFill>
              </a:rPr>
              <a:t>k</a:t>
            </a:r>
            <a:r>
              <a:rPr lang="fr-FR" dirty="0" err="1" smtClean="0">
                <a:solidFill>
                  <a:schemeClr val="bg1">
                    <a:lumMod val="50000"/>
                  </a:schemeClr>
                </a:solidFill>
              </a:rPr>
              <a:t>optimal</a:t>
            </a:r>
            <a:r>
              <a:rPr lang="fr-FR" sz="2400" dirty="0" smtClean="0">
                <a:solidFill>
                  <a:schemeClr val="bg1">
                    <a:lumMod val="50000"/>
                  </a:schemeClr>
                </a:solidFill>
              </a:rPr>
              <a:t>=28)</a:t>
            </a:r>
            <a:endParaRPr lang="fr-FR" sz="2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199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41696" y="2766929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err="1" smtClean="0">
                <a:solidFill>
                  <a:srgbClr val="0070C0"/>
                </a:solidFill>
              </a:rPr>
              <a:t>Méthode</a:t>
            </a:r>
            <a:r>
              <a:rPr lang="en-US" b="1" dirty="0" smtClean="0">
                <a:solidFill>
                  <a:srgbClr val="0070C0"/>
                </a:solidFill>
              </a:rPr>
              <a:t> de la distance </a:t>
            </a:r>
            <a:r>
              <a:rPr lang="en-US" b="1" dirty="0" err="1" smtClean="0">
                <a:solidFill>
                  <a:srgbClr val="0070C0"/>
                </a:solidFill>
              </a:rPr>
              <a:t>tangente</a:t>
            </a:r>
            <a:r>
              <a:rPr lang="en-US" sz="2700" b="1" dirty="0" smtClean="0">
                <a:solidFill>
                  <a:srgbClr val="0070C0"/>
                </a:solidFill>
              </a:rPr>
              <a:t/>
            </a:r>
            <a:br>
              <a:rPr lang="en-US" sz="2700" b="1" dirty="0" smtClean="0">
                <a:solidFill>
                  <a:srgbClr val="0070C0"/>
                </a:solidFill>
              </a:rPr>
            </a:b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</a:b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1091821" y="2470238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1091821" y="376905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3202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199" y="22844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>
                <a:solidFill>
                  <a:srgbClr val="0070C0"/>
                </a:solidFill>
              </a:rPr>
              <a:t>Distance </a:t>
            </a:r>
            <a:r>
              <a:rPr lang="en-US" b="1" dirty="0" err="1" smtClean="0">
                <a:solidFill>
                  <a:srgbClr val="0070C0"/>
                </a:solidFill>
              </a:rPr>
              <a:t>tangente</a:t>
            </a:r>
            <a:r>
              <a:rPr lang="en-US" b="1" dirty="0" smtClean="0">
                <a:solidFill>
                  <a:srgbClr val="0070C0"/>
                </a:solidFill>
              </a:rPr>
              <a:t> – </a:t>
            </a:r>
            <a:r>
              <a:rPr lang="en-US" b="1" dirty="0" err="1" smtClean="0">
                <a:solidFill>
                  <a:srgbClr val="0070C0"/>
                </a:solidFill>
              </a:rPr>
              <a:t>Particularités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</a:b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941696" y="122830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65993"/>
          </a:xfrm>
        </p:spPr>
        <p:txBody>
          <a:bodyPr>
            <a:normAutofit/>
          </a:bodyPr>
          <a:lstStyle/>
          <a:p>
            <a:r>
              <a:rPr lang="fr-FR" dirty="0" smtClean="0"/>
              <a:t>Choix d’un échantillon de 10 000 données plutôt que 1000 :</a:t>
            </a:r>
          </a:p>
          <a:p>
            <a:pPr lvl="1"/>
            <a:r>
              <a:rPr lang="fr-FR" b="1" dirty="0"/>
              <a:t>M</a:t>
            </a:r>
            <a:r>
              <a:rPr lang="fr-FR" b="1" dirty="0" smtClean="0"/>
              <a:t>eilleure précision </a:t>
            </a:r>
            <a:r>
              <a:rPr lang="fr-FR" dirty="0" smtClean="0"/>
              <a:t>: entre 96 </a:t>
            </a:r>
            <a:r>
              <a:rPr lang="fr-FR" dirty="0"/>
              <a:t>et </a:t>
            </a:r>
            <a:r>
              <a:rPr lang="fr-FR" dirty="0" smtClean="0"/>
              <a:t>97,4 </a:t>
            </a:r>
            <a:r>
              <a:rPr lang="fr-FR" dirty="0"/>
              <a:t>% </a:t>
            </a:r>
            <a:r>
              <a:rPr lang="fr-FR" dirty="0" smtClean="0"/>
              <a:t>(VS  89 - 92% pour 1000 données)</a:t>
            </a:r>
          </a:p>
          <a:p>
            <a:pPr lvl="1"/>
            <a:r>
              <a:rPr lang="fr-FR" dirty="0"/>
              <a:t>M</a:t>
            </a:r>
            <a:r>
              <a:rPr lang="fr-FR" dirty="0" smtClean="0"/>
              <a:t>ais apparition d’un </a:t>
            </a:r>
            <a:r>
              <a:rPr lang="fr-FR" b="1" dirty="0" smtClean="0"/>
              <a:t>« coût » calculatoire bien plus élevé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D’où un</a:t>
            </a:r>
            <a:r>
              <a:rPr lang="fr-FR" b="1" dirty="0" smtClean="0"/>
              <a:t> </a:t>
            </a:r>
            <a:r>
              <a:rPr lang="fr-FR" b="1" dirty="0" smtClean="0">
                <a:solidFill>
                  <a:srgbClr val="0070C0"/>
                </a:solidFill>
              </a:rPr>
              <a:t>réel besoin d’optimisation </a:t>
            </a:r>
          </a:p>
          <a:p>
            <a:pPr lvl="1"/>
            <a:r>
              <a:rPr lang="fr-FR" dirty="0"/>
              <a:t>A</a:t>
            </a:r>
            <a:r>
              <a:rPr lang="fr-FR" dirty="0" smtClean="0"/>
              <a:t>ttention portée à l’efficacité du code </a:t>
            </a:r>
          </a:p>
          <a:p>
            <a:pPr lvl="1"/>
            <a:r>
              <a:rPr lang="fr-FR" dirty="0" smtClean="0"/>
              <a:t>Extraction des résultats pour permettre leur exploitation </a:t>
            </a:r>
          </a:p>
          <a:p>
            <a:pPr lvl="1"/>
            <a:r>
              <a:rPr lang="fr-FR" dirty="0" smtClean="0"/>
              <a:t>Difficulté pour « </a:t>
            </a:r>
            <a:r>
              <a:rPr lang="fr-FR" dirty="0" err="1" smtClean="0"/>
              <a:t>timer</a:t>
            </a:r>
            <a:r>
              <a:rPr lang="fr-FR" dirty="0" smtClean="0"/>
              <a:t> » la méthode</a:t>
            </a:r>
          </a:p>
          <a:p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28432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864" y="1"/>
            <a:ext cx="7014490" cy="6858000"/>
          </a:xfrm>
        </p:spPr>
      </p:pic>
    </p:spTree>
    <p:extLst>
      <p:ext uri="{BB962C8B-B14F-4D97-AF65-F5344CB8AC3E}">
        <p14:creationId xmlns:p14="http://schemas.microsoft.com/office/powerpoint/2010/main" val="357159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199" y="54235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>
                <a:solidFill>
                  <a:srgbClr val="0070C0"/>
                </a:solidFill>
              </a:rPr>
              <a:t>Distance </a:t>
            </a:r>
            <a:r>
              <a:rPr lang="en-US" b="1" dirty="0" err="1" smtClean="0">
                <a:solidFill>
                  <a:srgbClr val="0070C0"/>
                </a:solidFill>
              </a:rPr>
              <a:t>tangente</a:t>
            </a:r>
            <a:r>
              <a:rPr lang="en-US" b="1" dirty="0" smtClean="0">
                <a:solidFill>
                  <a:srgbClr val="0070C0"/>
                </a:solidFill>
              </a:rPr>
              <a:t> – Test </a:t>
            </a:r>
            <a:r>
              <a:rPr lang="en-US" b="1" dirty="0" err="1" smtClean="0">
                <a:solidFill>
                  <a:srgbClr val="0070C0"/>
                </a:solidFill>
              </a:rPr>
              <a:t>d’Overfit</a:t>
            </a:r>
            <a:r>
              <a:rPr lang="en-US" sz="2700" b="1" dirty="0" smtClean="0">
                <a:solidFill>
                  <a:srgbClr val="0070C0"/>
                </a:solidFill>
              </a:rPr>
              <a:t/>
            </a:r>
            <a:br>
              <a:rPr lang="en-US" sz="2700" b="1" dirty="0" smtClean="0">
                <a:solidFill>
                  <a:srgbClr val="0070C0"/>
                </a:solidFill>
              </a:rPr>
            </a:b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</a:b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941696" y="122830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136479" y="5857189"/>
            <a:ext cx="1197882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Estimation </a:t>
            </a:r>
            <a:r>
              <a:rPr lang="fr-FR" sz="2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 la précision de la </a:t>
            </a:r>
            <a:r>
              <a:rPr lang="fr-FR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méthode tangente </a:t>
            </a:r>
            <a:r>
              <a:rPr lang="fr-FR" sz="2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 chiffre </a:t>
            </a:r>
            <a:endParaRPr lang="fr-FR" sz="2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fr-FR" sz="2400" dirty="0" smtClean="0">
                <a:solidFill>
                  <a:schemeClr val="bg1">
                    <a:lumMod val="50000"/>
                  </a:schemeClr>
                </a:solidFill>
              </a:rPr>
              <a:t>(sélection des meilleures précisions par chiffre en fonction des 7 transformations)</a:t>
            </a:r>
            <a:endParaRPr lang="fr-FR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175" y="1457625"/>
            <a:ext cx="8839441" cy="442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48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199" y="54235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>
                <a:solidFill>
                  <a:srgbClr val="0070C0"/>
                </a:solidFill>
              </a:rPr>
              <a:t>Distance </a:t>
            </a:r>
            <a:r>
              <a:rPr lang="en-US" b="1" dirty="0" err="1" smtClean="0">
                <a:solidFill>
                  <a:srgbClr val="0070C0"/>
                </a:solidFill>
              </a:rPr>
              <a:t>tangente</a:t>
            </a:r>
            <a:r>
              <a:rPr lang="en-US" b="1" dirty="0" smtClean="0">
                <a:solidFill>
                  <a:srgbClr val="0070C0"/>
                </a:solidFill>
              </a:rPr>
              <a:t> – Etude des transformations</a:t>
            </a:r>
            <a:r>
              <a:rPr lang="en-US" sz="2700" b="1" dirty="0" smtClean="0">
                <a:solidFill>
                  <a:srgbClr val="0070C0"/>
                </a:solidFill>
              </a:rPr>
              <a:t/>
            </a:r>
            <a:br>
              <a:rPr lang="en-US" sz="2700" b="1" dirty="0" smtClean="0">
                <a:solidFill>
                  <a:srgbClr val="0070C0"/>
                </a:solidFill>
              </a:rPr>
            </a:b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/>
            </a:r>
            <a:b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</a:b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941696" y="1228300"/>
            <a:ext cx="10058400" cy="45719"/>
          </a:xfrm>
          <a:prstGeom prst="rect">
            <a:avLst/>
          </a:prstGeom>
          <a:solidFill>
            <a:srgbClr val="42EE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24" y="2074460"/>
            <a:ext cx="11778999" cy="3155089"/>
          </a:xfr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1282893" y="5506450"/>
            <a:ext cx="9594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Représentation d'une image de test, de sa version lissée et de ses dérivées</a:t>
            </a:r>
          </a:p>
        </p:txBody>
      </p:sp>
    </p:spTree>
    <p:extLst>
      <p:ext uri="{BB962C8B-B14F-4D97-AF65-F5344CB8AC3E}">
        <p14:creationId xmlns:p14="http://schemas.microsoft.com/office/powerpoint/2010/main" val="366431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1936</TotalTime>
  <Words>734</Words>
  <Application>Microsoft Office PowerPoint</Application>
  <PresentationFormat>Personnalisé</PresentationFormat>
  <Paragraphs>125</Paragraphs>
  <Slides>18</Slides>
  <Notes>12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19" baseType="lpstr">
      <vt:lpstr>Thème Office</vt:lpstr>
      <vt:lpstr>Avancées des dernières semaines </vt:lpstr>
      <vt:lpstr>Avancées des dernières semaines </vt:lpstr>
      <vt:lpstr> SVD  </vt:lpstr>
      <vt:lpstr> SVD – Test d’Overfit  </vt:lpstr>
      <vt:lpstr> Méthode de la distance tangente  </vt:lpstr>
      <vt:lpstr> Distance tangente – Particularités  </vt:lpstr>
      <vt:lpstr>Présentation PowerPoint</vt:lpstr>
      <vt:lpstr> Distance tangente – Test d’Overfit  </vt:lpstr>
      <vt:lpstr> Distance tangente – Etude des transformations  </vt:lpstr>
      <vt:lpstr>Impact des 7 transformations considérées sur un même chiffre </vt:lpstr>
      <vt:lpstr>Distance tangente – Analyse (calcul de précision)   </vt:lpstr>
      <vt:lpstr>Distance tangente – Analyse (calcul de précision)   </vt:lpstr>
      <vt:lpstr>Distance tangente – Analyse (calcul de précision)   </vt:lpstr>
      <vt:lpstr>Comparaison de la précision nos 3 méthodes</vt:lpstr>
      <vt:lpstr>Matrices de confusion</vt:lpstr>
      <vt:lpstr>Matrices de confusion</vt:lpstr>
      <vt:lpstr>Matrices de confusion</vt:lpstr>
      <vt:lpstr>Chiffres mal identifiés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Compte Microsoft</dc:creator>
  <cp:lastModifiedBy>amaïa</cp:lastModifiedBy>
  <cp:revision>71</cp:revision>
  <dcterms:created xsi:type="dcterms:W3CDTF">2020-10-12T08:56:54Z</dcterms:created>
  <dcterms:modified xsi:type="dcterms:W3CDTF">2021-05-06T01:43:58Z</dcterms:modified>
</cp:coreProperties>
</file>